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9" r:id="rId5"/>
    <p:sldId id="256" r:id="rId6"/>
    <p:sldId id="260" r:id="rId7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1" autoAdjust="0"/>
    <p:restoredTop sz="94661" autoAdjust="0"/>
  </p:normalViewPr>
  <p:slideViewPr>
    <p:cSldViewPr>
      <p:cViewPr varScale="1">
        <p:scale>
          <a:sx n="62" d="100"/>
          <a:sy n="62" d="100"/>
        </p:scale>
        <p:origin x="75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platt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0800" y="1674000"/>
            <a:ext cx="9162000" cy="3513523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0" y="2696400"/>
            <a:ext cx="9147600" cy="1470025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4221088"/>
            <a:ext cx="6400800" cy="75724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972000" y="6503776"/>
            <a:ext cx="2133600" cy="309600"/>
          </a:xfrm>
        </p:spPr>
        <p:txBody>
          <a:bodyPr/>
          <a:lstStyle/>
          <a:p>
            <a:fld id="{347BD319-C441-4740-BDB2-35E25C52CCE7}" type="datetimeFigureOut">
              <a:rPr lang="sv-SE" smtClean="0"/>
              <a:pPr/>
              <a:t>2018-01-19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132000" y="6503776"/>
            <a:ext cx="2898000" cy="309600"/>
          </a:xfrm>
        </p:spPr>
        <p:txBody>
          <a:bodyPr/>
          <a:lstStyle/>
          <a:p>
            <a:endParaRPr lang="sv-SE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7305" y="6454800"/>
            <a:ext cx="1710716" cy="2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pPr/>
              <a:t>2018-01-19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bildnummer 10"/>
          <p:cNvSpPr>
            <a:spLocks noGrp="1"/>
          </p:cNvSpPr>
          <p:nvPr>
            <p:ph type="sldNum" sz="quarter" idx="4"/>
          </p:nvPr>
        </p:nvSpPr>
        <p:spPr>
          <a:xfrm>
            <a:off x="25200" y="6530400"/>
            <a:ext cx="514800" cy="2880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0808" y="1296000"/>
            <a:ext cx="44748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87781" y="1296000"/>
            <a:ext cx="44748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pPr/>
              <a:t>2018-01-19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bildnummer 10"/>
          <p:cNvSpPr>
            <a:spLocks noGrp="1"/>
          </p:cNvSpPr>
          <p:nvPr>
            <p:ph type="sldNum" sz="quarter" idx="4"/>
          </p:nvPr>
        </p:nvSpPr>
        <p:spPr>
          <a:xfrm>
            <a:off x="168768" y="6530400"/>
            <a:ext cx="514800" cy="2880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0808" y="1296000"/>
            <a:ext cx="447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87781" y="1296001"/>
            <a:ext cx="4474800" cy="2232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pPr/>
              <a:t>2018-01-19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innehåll 3"/>
          <p:cNvSpPr>
            <a:spLocks noGrp="1"/>
          </p:cNvSpPr>
          <p:nvPr>
            <p:ph sz="half" idx="12"/>
          </p:nvPr>
        </p:nvSpPr>
        <p:spPr>
          <a:xfrm>
            <a:off x="4587781" y="3591754"/>
            <a:ext cx="4474800" cy="2232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sv-SE" dirty="0"/>
          </a:p>
        </p:txBody>
      </p:sp>
      <p:sp>
        <p:nvSpPr>
          <p:cNvPr id="11" name="Platshållare för bildnummer 10"/>
          <p:cNvSpPr>
            <a:spLocks noGrp="1"/>
          </p:cNvSpPr>
          <p:nvPr>
            <p:ph type="sldNum" sz="quarter" idx="4"/>
          </p:nvPr>
        </p:nvSpPr>
        <p:spPr>
          <a:xfrm>
            <a:off x="25200" y="6530400"/>
            <a:ext cx="514800" cy="2880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pPr/>
              <a:t>2018-01-19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10"/>
          <p:cNvSpPr>
            <a:spLocks noGrp="1"/>
          </p:cNvSpPr>
          <p:nvPr>
            <p:ph type="sldNum" sz="quarter" idx="4"/>
          </p:nvPr>
        </p:nvSpPr>
        <p:spPr>
          <a:xfrm>
            <a:off x="25200" y="6530400"/>
            <a:ext cx="514800" cy="2880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pPr/>
              <a:t>2018-01-19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10"/>
          <p:cNvSpPr>
            <a:spLocks noGrp="1"/>
          </p:cNvSpPr>
          <p:nvPr>
            <p:ph type="sldNum" sz="quarter" idx="4"/>
          </p:nvPr>
        </p:nvSpPr>
        <p:spPr>
          <a:xfrm>
            <a:off x="168768" y="6516000"/>
            <a:ext cx="514800" cy="2880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 descr="liten_platta_n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600" y="1673999"/>
            <a:ext cx="4586029" cy="3506400"/>
          </a:xfrm>
          <a:prstGeom prst="rect">
            <a:avLst/>
          </a:prstGeom>
        </p:spPr>
      </p:pic>
      <p:pic>
        <p:nvPicPr>
          <p:cNvPr id="10" name="Bildobjekt 9" descr="skotte_liten.jpg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9200" y="1674000"/>
            <a:ext cx="4579200" cy="35028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0" y="2696400"/>
            <a:ext cx="4572000" cy="1470025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0" y="4222800"/>
            <a:ext cx="4572000" cy="75724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pPr/>
              <a:t>2018-01-19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7305" y="6454800"/>
            <a:ext cx="1710716" cy="2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topp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10800" y="-10800"/>
            <a:ext cx="9162000" cy="372092"/>
          </a:xfrm>
          <a:prstGeom prst="rect">
            <a:avLst/>
          </a:prstGeom>
        </p:spPr>
      </p:pic>
      <p:pic>
        <p:nvPicPr>
          <p:cNvPr id="8" name="Bildobjekt 7" descr="grå_skugga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77" y="334800"/>
            <a:ext cx="9143245" cy="365730"/>
          </a:xfrm>
          <a:prstGeom prst="rect">
            <a:avLst/>
          </a:prstGeom>
        </p:spPr>
      </p:pic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2000" y="475200"/>
            <a:ext cx="8996400" cy="748800"/>
          </a:xfrm>
          <a:prstGeom prst="rect">
            <a:avLst/>
          </a:prstGeom>
        </p:spPr>
        <p:txBody>
          <a:bodyPr vert="horz" lIns="252000" tIns="45720" rIns="91440" bIns="45720" rtlCol="0" anchor="ctr">
            <a:normAutofit/>
          </a:bodyPr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000" y="1296000"/>
            <a:ext cx="8996400" cy="4827600"/>
          </a:xfrm>
          <a:prstGeom prst="rect">
            <a:avLst/>
          </a:prstGeom>
        </p:spPr>
        <p:txBody>
          <a:bodyPr vert="horz" lIns="252000" tIns="45720" rIns="91440" bIns="4572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  <a:p>
            <a:pPr lvl="5"/>
            <a:r>
              <a:rPr lang="sv-SE" dirty="0" smtClean="0"/>
              <a:t>Nivå sex</a:t>
            </a:r>
          </a:p>
          <a:p>
            <a:pPr lvl="6"/>
            <a:r>
              <a:rPr lang="sv-SE" dirty="0" smtClean="0"/>
              <a:t>Nivå sju</a:t>
            </a:r>
          </a:p>
          <a:p>
            <a:pPr lvl="7"/>
            <a:r>
              <a:rPr lang="sv-SE" dirty="0" smtClean="0"/>
              <a:t>Nivå åtta</a:t>
            </a:r>
          </a:p>
          <a:p>
            <a:pPr lvl="8"/>
            <a:r>
              <a:rPr lang="sv-SE" dirty="0" smtClean="0"/>
              <a:t> Nivå nio</a:t>
            </a:r>
          </a:p>
          <a:p>
            <a:pPr lvl="8"/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972000" y="6505200"/>
            <a:ext cx="2133600" cy="30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fld id="{347BD319-C441-4740-BDB2-35E25C52CCE7}" type="datetimeFigureOut">
              <a:rPr lang="sv-SE" smtClean="0"/>
              <a:pPr/>
              <a:t>2018-01-19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32000" y="6505200"/>
            <a:ext cx="2898000" cy="30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endParaRPr lang="sv-SE"/>
          </a:p>
        </p:txBody>
      </p:sp>
      <p:sp>
        <p:nvSpPr>
          <p:cNvPr id="11" name="Platshållare för bildnummer 10"/>
          <p:cNvSpPr>
            <a:spLocks noGrp="1"/>
          </p:cNvSpPr>
          <p:nvPr>
            <p:ph type="sldNum" sz="quarter" idx="4"/>
          </p:nvPr>
        </p:nvSpPr>
        <p:spPr>
          <a:xfrm>
            <a:off x="25200" y="6530400"/>
            <a:ext cx="514800" cy="2880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317305" y="6454800"/>
            <a:ext cx="1710716" cy="2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563" indent="-182563" algn="l" defTabSz="914400" rtl="0" eaLnBrk="1" latinLnBrk="0" hangingPunct="1">
        <a:lnSpc>
          <a:spcPct val="125000"/>
        </a:lnSpc>
        <a:spcBef>
          <a:spcPts val="4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39750" indent="-182563" algn="l" defTabSz="914400" rtl="0" eaLnBrk="1" latinLnBrk="0" hangingPunct="1">
        <a:lnSpc>
          <a:spcPct val="125000"/>
        </a:lnSpc>
        <a:spcBef>
          <a:spcPts val="4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95350" indent="-182563" algn="l" defTabSz="914400" rtl="0" eaLnBrk="1" latinLnBrk="0" hangingPunct="1">
        <a:lnSpc>
          <a:spcPct val="125000"/>
        </a:lnSpc>
        <a:spcBef>
          <a:spcPts val="4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252538" indent="-173038" algn="l" defTabSz="914400" rtl="0" eaLnBrk="1" latinLnBrk="0" hangingPunct="1">
        <a:lnSpc>
          <a:spcPct val="125000"/>
        </a:lnSpc>
        <a:spcBef>
          <a:spcPts val="4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619250" indent="-184150" algn="l" defTabSz="914400" rtl="0" eaLnBrk="1" latinLnBrk="0" hangingPunct="1">
        <a:lnSpc>
          <a:spcPct val="125000"/>
        </a:lnSpc>
        <a:spcBef>
          <a:spcPts val="4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1974850" indent="-182563" algn="l" defTabSz="914400" rtl="0" eaLnBrk="1" latinLnBrk="0" hangingPunct="1">
        <a:lnSpc>
          <a:spcPct val="125000"/>
        </a:lnSpc>
        <a:spcBef>
          <a:spcPts val="4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332038" indent="-182563" algn="l" defTabSz="914400" rtl="0" eaLnBrk="1" latinLnBrk="0" hangingPunct="1">
        <a:lnSpc>
          <a:spcPct val="125000"/>
        </a:lnSpc>
        <a:spcBef>
          <a:spcPts val="4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687638" indent="-173038" algn="l" defTabSz="914400" rtl="0" eaLnBrk="1" latinLnBrk="0" hangingPunct="1">
        <a:lnSpc>
          <a:spcPct val="125000"/>
        </a:lnSpc>
        <a:spcBef>
          <a:spcPts val="4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054350" indent="-182563" algn="l" defTabSz="914400" rtl="0" eaLnBrk="1" latinLnBrk="0" hangingPunct="1">
        <a:lnSpc>
          <a:spcPct val="125000"/>
        </a:lnSpc>
        <a:spcBef>
          <a:spcPts val="4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cmsales@handelsbanken.no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ken.andersen@okonor.n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Kommunikasjon mot Handelsbanken</a:t>
            </a:r>
            <a:endParaRPr lang="nb-NO" dirty="0"/>
          </a:p>
        </p:txBody>
      </p:sp>
      <p:sp>
        <p:nvSpPr>
          <p:cNvPr id="5" name="Undertit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Rutiner for implementering av ny kunde</a:t>
            </a:r>
            <a:endParaRPr lang="nb-N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Henvendelse til Handelsbanken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smtClean="0"/>
              <a:t>Henvendelse om oppkobling mot ProCountors filkommunikasjonsløsning mot Handelsbanken kan komme fra </a:t>
            </a:r>
            <a:r>
              <a:rPr lang="nb-NO" dirty="0"/>
              <a:t>Accountor </a:t>
            </a:r>
            <a:r>
              <a:rPr lang="nb-NO" dirty="0" err="1"/>
              <a:t>Finago</a:t>
            </a:r>
            <a:r>
              <a:rPr lang="nb-NO" dirty="0"/>
              <a:t> AS, </a:t>
            </a:r>
            <a:r>
              <a:rPr lang="nb-NO" dirty="0" smtClean="0"/>
              <a:t>regnskapsfører eller kunden selv.</a:t>
            </a:r>
          </a:p>
          <a:p>
            <a:r>
              <a:rPr lang="nb-NO" dirty="0" smtClean="0"/>
              <a:t>Henvendelsen om oppkobling sendes på mail til </a:t>
            </a:r>
            <a:r>
              <a:rPr lang="nb-NO" dirty="0" err="1" smtClean="0">
                <a:hlinkClick r:id="rId2"/>
              </a:rPr>
              <a:t>cmsales@handelsbanken.no</a:t>
            </a:r>
            <a:r>
              <a:rPr lang="nb-NO" dirty="0" smtClean="0"/>
              <a:t>.</a:t>
            </a:r>
            <a:br>
              <a:rPr lang="nb-NO" dirty="0" smtClean="0"/>
            </a:br>
            <a:r>
              <a:rPr lang="nb-NO" dirty="0" smtClean="0"/>
              <a:t>Emne: Ny oppkobling ProCountors filkommunikasjons løsning  </a:t>
            </a:r>
          </a:p>
          <a:p>
            <a:endParaRPr lang="nb-NO" dirty="0" smtClean="0"/>
          </a:p>
          <a:p>
            <a:r>
              <a:rPr lang="nb-NO" dirty="0" smtClean="0"/>
              <a:t>Følgende informasjon må legges ved:</a:t>
            </a:r>
          </a:p>
          <a:p>
            <a:pPr lvl="1"/>
            <a:r>
              <a:rPr lang="nb-NO" dirty="0" smtClean="0"/>
              <a:t>Navn på selskapet</a:t>
            </a:r>
          </a:p>
          <a:p>
            <a:pPr lvl="1"/>
            <a:r>
              <a:rPr lang="nb-NO" dirty="0" smtClean="0"/>
              <a:t>Organisasjonsnummer</a:t>
            </a:r>
          </a:p>
          <a:p>
            <a:pPr lvl="1"/>
            <a:r>
              <a:rPr lang="nb-NO" dirty="0" smtClean="0"/>
              <a:t>Kontoer som ønskes meldt inn (vær oppmerksom på at bankene kan ta en kostnad pr konto for opprettelse av kopling mot </a:t>
            </a:r>
            <a:r>
              <a:rPr lang="nb-NO" dirty="0" err="1" smtClean="0"/>
              <a:t>Procountor</a:t>
            </a:r>
            <a:r>
              <a:rPr lang="nb-NO" dirty="0" smtClean="0"/>
              <a:t> løsningen, i tilfelle det er mange kontoer i bedriften)</a:t>
            </a:r>
          </a:p>
          <a:p>
            <a:pPr lvl="1"/>
            <a:r>
              <a:rPr lang="nb-NO" dirty="0" smtClean="0"/>
              <a:t>Navn, e-post og telefon til økonomi ansvarlig i selskapet /regnskapsfører</a:t>
            </a:r>
          </a:p>
          <a:p>
            <a:pPr lvl="1"/>
            <a:r>
              <a:rPr lang="nb-NO" dirty="0" smtClean="0"/>
              <a:t>Navn, e-post og telefon til teknisk ansvarlig i selskapet</a:t>
            </a:r>
          </a:p>
          <a:p>
            <a:pPr lvl="1"/>
            <a:r>
              <a:rPr lang="nb-NO" dirty="0" smtClean="0"/>
              <a:t>Adressat, kontaktperson og postadresse som bankens avtaler skal sendes til.</a:t>
            </a:r>
          </a:p>
          <a:p>
            <a:pPr lvl="1"/>
            <a:r>
              <a:rPr lang="nb-NO" dirty="0" smtClean="0"/>
              <a:t>Dato for ønsket oppstart</a:t>
            </a:r>
          </a:p>
          <a:p>
            <a:endParaRPr lang="nb-NO" dirty="0" smtClean="0"/>
          </a:p>
          <a:p>
            <a:endParaRPr lang="nb-NO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Produksjon og avtaler og avtaleinngåelse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dirty="0" smtClean="0"/>
              <a:t>Mottatt informasjon benyttes til å registrere følgende avtaler:</a:t>
            </a:r>
          </a:p>
          <a:p>
            <a:pPr lvl="1"/>
            <a:r>
              <a:rPr lang="nb-NO" dirty="0" err="1" smtClean="0"/>
              <a:t>Third</a:t>
            </a:r>
            <a:r>
              <a:rPr lang="nb-NO" dirty="0" smtClean="0"/>
              <a:t> Party </a:t>
            </a:r>
            <a:r>
              <a:rPr lang="nb-NO" dirty="0" err="1" smtClean="0"/>
              <a:t>Confirmation</a:t>
            </a:r>
            <a:r>
              <a:rPr lang="nb-NO" dirty="0" smtClean="0"/>
              <a:t> (</a:t>
            </a:r>
            <a:r>
              <a:rPr lang="nb-NO" dirty="0" err="1" smtClean="0"/>
              <a:t>Appendix</a:t>
            </a:r>
            <a:r>
              <a:rPr lang="nb-NO" dirty="0" smtClean="0"/>
              <a:t> 5 i File Transfer </a:t>
            </a:r>
            <a:r>
              <a:rPr lang="nb-NO" dirty="0" err="1" smtClean="0"/>
              <a:t>Agreement</a:t>
            </a:r>
            <a:r>
              <a:rPr lang="nb-NO" dirty="0" smtClean="0"/>
              <a:t>) </a:t>
            </a:r>
          </a:p>
          <a:p>
            <a:pPr lvl="1"/>
            <a:r>
              <a:rPr lang="nb-NO" dirty="0" smtClean="0"/>
              <a:t>Power of </a:t>
            </a:r>
            <a:r>
              <a:rPr lang="nb-NO" dirty="0" err="1" smtClean="0"/>
              <a:t>attorney</a:t>
            </a:r>
            <a:r>
              <a:rPr lang="nb-NO" dirty="0" smtClean="0"/>
              <a:t> GlobalOn-Line (Fullmakt fra kunde til ProCountor Norge) </a:t>
            </a:r>
          </a:p>
          <a:p>
            <a:pPr lvl="1"/>
            <a:r>
              <a:rPr lang="nb-NO" dirty="0" err="1" smtClean="0"/>
              <a:t>Delivery</a:t>
            </a:r>
            <a:r>
              <a:rPr lang="nb-NO" dirty="0" smtClean="0"/>
              <a:t> </a:t>
            </a:r>
            <a:r>
              <a:rPr lang="nb-NO" dirty="0" err="1" smtClean="0"/>
              <a:t>Specification</a:t>
            </a:r>
            <a:r>
              <a:rPr lang="nb-NO" dirty="0" smtClean="0"/>
              <a:t> Account </a:t>
            </a:r>
            <a:r>
              <a:rPr lang="nb-NO" dirty="0" err="1" smtClean="0"/>
              <a:t>information</a:t>
            </a:r>
            <a:r>
              <a:rPr lang="nb-NO" dirty="0" smtClean="0"/>
              <a:t> (Swift MT940X avtale)</a:t>
            </a:r>
          </a:p>
          <a:p>
            <a:pPr lvl="1"/>
            <a:r>
              <a:rPr lang="nb-NO" dirty="0" smtClean="0"/>
              <a:t>Cremul bestilling fra Evry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Nevnte avtaler sendes i post til oppgitt adresse samt en bekreftelse på </a:t>
            </a:r>
            <a:br>
              <a:rPr lang="nb-NO" dirty="0" smtClean="0"/>
            </a:br>
            <a:r>
              <a:rPr lang="nb-NO" dirty="0" smtClean="0"/>
              <a:t>e-post om mottatt henvendelse om oppkobling til </a:t>
            </a:r>
            <a:r>
              <a:rPr lang="nb-NO" dirty="0"/>
              <a:t>Accountor </a:t>
            </a:r>
            <a:r>
              <a:rPr lang="nb-NO" dirty="0" err="1"/>
              <a:t>Finago</a:t>
            </a:r>
            <a:r>
              <a:rPr lang="nb-NO" dirty="0"/>
              <a:t> AS (</a:t>
            </a:r>
            <a:r>
              <a:rPr lang="nb-NO" dirty="0" smtClean="0"/>
              <a:t>kundeservice</a:t>
            </a:r>
            <a:r>
              <a:rPr lang="nb-NO" dirty="0" smtClean="0">
                <a:hlinkClick r:id="rId2"/>
              </a:rPr>
              <a:t>@</a:t>
            </a:r>
            <a:r>
              <a:rPr lang="nb-NO" dirty="0" smtClean="0"/>
              <a:t>finago.com</a:t>
            </a:r>
            <a:r>
              <a:rPr lang="nb-NO" dirty="0" smtClean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Kunden leverer avtalene til sin lokale Handelsbank kontor.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Det lokale Handelsbank kontoret sender så avtalene til bankens tekniske support som legger opp rapportering av kontoinformasjon samt de nødvendig fullmakter.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Elektronisk bekreftelse på oppstartsdato til kunde, regnskapsfører og </a:t>
            </a:r>
            <a:r>
              <a:rPr lang="nb-NO" dirty="0"/>
              <a:t>Accountor </a:t>
            </a:r>
            <a:r>
              <a:rPr lang="nb-NO" dirty="0" err="1"/>
              <a:t>Finago</a:t>
            </a:r>
            <a:r>
              <a:rPr lang="nb-NO"/>
              <a:t> AS</a:t>
            </a:r>
            <a:endParaRPr lang="nb-NO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HB_Theme_1.1">
  <a:themeElements>
    <a:clrScheme name="SHB_Color_1">
      <a:dk1>
        <a:srgbClr val="000000"/>
      </a:dk1>
      <a:lt1>
        <a:sysClr val="window" lastClr="FFFFFF"/>
      </a:lt1>
      <a:dk2>
        <a:srgbClr val="000000"/>
      </a:dk2>
      <a:lt2>
        <a:srgbClr val="EEECE1"/>
      </a:lt2>
      <a:accent1>
        <a:srgbClr val="004A99"/>
      </a:accent1>
      <a:accent2>
        <a:srgbClr val="8F8778"/>
      </a:accent2>
      <a:accent3>
        <a:srgbClr val="CC3300"/>
      </a:accent3>
      <a:accent4>
        <a:srgbClr val="ABCCD9"/>
      </a:accent4>
      <a:accent5>
        <a:srgbClr val="002C4D"/>
      </a:accent5>
      <a:accent6>
        <a:srgbClr val="B2B2B2"/>
      </a:accent6>
      <a:hlink>
        <a:srgbClr val="0000FF"/>
      </a:hlink>
      <a:folHlink>
        <a:srgbClr val="800080"/>
      </a:folHlink>
    </a:clrScheme>
    <a:fontScheme name="SHB_Font_Aa_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004A99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G Word Document" ma:contentTypeID="0x01010054B5F85444A5438891819511CF6D2A7800006F57129545424480E00E9FD0C7D0B100DCFF129A7181F940BBD6B96CEA68A708" ma:contentTypeVersion="0" ma:contentTypeDescription="AG Document with Word Template." ma:contentTypeScope="" ma:versionID="33fa53300d5db82b199a2b7a7908190b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aa282effd88777d02ad93336410e5e4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Audience" minOccurs="0"/>
                <xsd:element ref="ns1:RatingCount" minOccurs="0"/>
                <xsd:element ref="ns1:AverageRating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Audience" ma:index="8" nillable="true" ma:displayName="Target Audience" ma:internalName="Audience">
      <xsd:simpleType>
        <xsd:restriction base="dms:Unknown"/>
      </xsd:simpleType>
    </xsd:element>
    <xsd:element name="RatingCount" ma:index="9" nillable="true" ma:displayName="Number of Ratings" ma:decimals="0" ma:description="Number of ratings submitted" ma:internalName="RatingCount" ma:readOnly="true">
      <xsd:simpleType>
        <xsd:restriction base="dms:Number"/>
      </xsd:simpleType>
    </xsd:element>
    <xsd:element name="AverageRating" ma:index="10" nillable="true" ma:displayName="Rating (0-5)" ma:decimals="2" ma:description="Average value of all the ratings that have been submitted" ma:internalName="AverageRating" ma:readOnly="true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udience xmlns="http://schemas.microsoft.com/sharepoint/v3" xsi:nil="true"/>
    <AverageRating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811432B-A5C5-4FB8-A085-02C260AEB7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E1CF544-3E09-439F-90D0-BAE2AE5DA604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7263D796-5531-42B0-A5B2-52167F8758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258</TotalTime>
  <Words>103</Words>
  <Application>Microsoft Office PowerPoint</Application>
  <PresentationFormat>On-screen Show (4:3)</PresentationFormat>
  <Paragraphs>24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SHB_Theme_1.1</vt:lpstr>
      <vt:lpstr>Kommunikasjon mot Handelsbanken</vt:lpstr>
      <vt:lpstr>Henvendelse til Handelsbanken</vt:lpstr>
      <vt:lpstr>Produksjon og avtaler og avtaleinngåelse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 og operasjonelle rutiner </dc:title>
  <cp:lastModifiedBy>Jonas Due</cp:lastModifiedBy>
  <cp:revision>38</cp:revision>
  <dcterms:modified xsi:type="dcterms:W3CDTF">2018-01-19T13:35:57Z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0x01010054B5F85444A5438891819511CF6D2A7800006F57129545424480E00E9FD0C7D0B100DCFF129A7181F940BBD6B96CEA68A708</vt:lpwstr>
  </property>
</Properties>
</file>